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Bangers"/>
      <p:regular r:id="rId14"/>
    </p:embeddedFont>
    <p:embeddedFont>
      <p:font typeface="Comic Sans MS" panose="030F0702030302020204" pitchFamily="66" charset="0"/>
      <p:regular r:id="rId15"/>
      <p:bold r:id="rId16"/>
      <p:italic r:id="rId17"/>
      <p:boldItalic r:id="rId18"/>
    </p:embeddedFont>
    <p:embeddedFont>
      <p:font typeface="Sniglet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/>
          <p:nvPr/>
        </p:nvSpPr>
        <p:spPr>
          <a:xfrm>
            <a:off x="1315275" y="921225"/>
            <a:ext cx="6411650" cy="3910600"/>
          </a:xfrm>
          <a:custGeom>
            <a:avLst/>
            <a:gdLst/>
            <a:ahLst/>
            <a:cxnLst/>
            <a:rect l="0" t="0" r="0" b="0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1" name="Shape 11"/>
          <p:cNvSpPr/>
          <p:nvPr/>
        </p:nvSpPr>
        <p:spPr>
          <a:xfrm>
            <a:off x="1010475" y="616425"/>
            <a:ext cx="6411650" cy="3910600"/>
          </a:xfrm>
          <a:custGeom>
            <a:avLst/>
            <a:gdLst/>
            <a:ahLst/>
            <a:cxnLst/>
            <a:rect l="0" t="0" r="0" b="0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lg" len="lg"/>
            <a:tailEnd type="none" w="lg" len="lg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 rot="169468" flipH="1">
            <a:off x="3608972" y="6461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169468" flipH="1">
            <a:off x="3380372" y="4175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00000"/>
              </a:buClr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00000"/>
              </a:buClr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00000"/>
              </a:buClr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00000"/>
              </a:buClr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00000"/>
              </a:buClr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00000"/>
              </a:buClr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1992350" y="37775"/>
            <a:ext cx="5616577" cy="5220440"/>
          </a:xfrm>
          <a:custGeom>
            <a:avLst/>
            <a:gdLst/>
            <a:ahLst/>
            <a:cxnLst/>
            <a:rect l="0" t="0" r="0" b="0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1763750" y="-114625"/>
            <a:ext cx="5616577" cy="5220440"/>
          </a:xfrm>
          <a:custGeom>
            <a:avLst/>
            <a:gdLst/>
            <a:ahLst/>
            <a:cxnLst/>
            <a:rect l="0" t="0" r="0" b="0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lg" len="lg"/>
            <a:tailEnd type="none" w="lg" len="lg"/>
          </a:ln>
        </p:spPr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000000"/>
              </a:buClr>
              <a:buSzPct val="100000"/>
              <a:buFont typeface="Bangers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ctr" rtl="0">
              <a:spcBef>
                <a:spcPts val="0"/>
              </a:spcBef>
              <a:buClr>
                <a:srgbClr val="000000"/>
              </a:buClr>
              <a:buFont typeface="Bangers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ctr" rtl="0">
              <a:spcBef>
                <a:spcPts val="0"/>
              </a:spcBef>
              <a:buClr>
                <a:srgbClr val="000000"/>
              </a:buClr>
              <a:buFont typeface="Bangers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ctr" rtl="0">
              <a:spcBef>
                <a:spcPts val="0"/>
              </a:spcBef>
              <a:buClr>
                <a:srgbClr val="000000"/>
              </a:buClr>
              <a:buSzPct val="100000"/>
              <a:buFont typeface="Bangers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ctr" rtl="0">
              <a:spcBef>
                <a:spcPts val="0"/>
              </a:spcBef>
              <a:buClr>
                <a:srgbClr val="000000"/>
              </a:buClr>
              <a:buSzPct val="100000"/>
              <a:buFont typeface="Bangers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ctr" rtl="0">
              <a:spcBef>
                <a:spcPts val="0"/>
              </a:spcBef>
              <a:buClr>
                <a:srgbClr val="000000"/>
              </a:buClr>
              <a:buSzPct val="100000"/>
              <a:buFont typeface="Bangers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ctr" rtl="0">
              <a:spcBef>
                <a:spcPts val="0"/>
              </a:spcBef>
              <a:buClr>
                <a:srgbClr val="000000"/>
              </a:buClr>
              <a:buSzPct val="100000"/>
              <a:buFont typeface="Bangers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ctr" rtl="0">
              <a:spcBef>
                <a:spcPts val="0"/>
              </a:spcBef>
              <a:buClr>
                <a:srgbClr val="000000"/>
              </a:buClr>
              <a:buSzPct val="100000"/>
              <a:buFont typeface="Bangers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ctr">
              <a:spcBef>
                <a:spcPts val="0"/>
              </a:spcBef>
              <a:buClr>
                <a:srgbClr val="000000"/>
              </a:buClr>
              <a:buSzPct val="100000"/>
              <a:buFont typeface="Bangers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7" name="Shape 27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lg" len="lg"/>
            <a:tailEnd type="none" w="lg" len="lg"/>
          </a:ln>
        </p:spPr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lg" len="lg"/>
            <a:tailEnd type="none" w="lg" len="lg"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0" name="Shape 40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lg" len="lg"/>
            <a:tailEnd type="none" w="lg" len="lg"/>
          </a:ln>
        </p:spPr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8" name="Shape 4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lg" len="lg"/>
            <a:tailEnd type="none" w="lg" len="lg"/>
          </a:ln>
        </p:spPr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3" name="Shape 53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0" t="0" r="0" b="0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lg" len="lg"/>
            <a:tailEnd type="none" w="lg" len="lg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ssing.org/examples/sequential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ity3d.com/es/learn/tutorials/topics/animation/animation-view?playlist=17099" TargetMode="External"/><Relationship Id="rId5" Type="http://schemas.openxmlformats.org/officeDocument/2006/relationships/hyperlink" Target="https://github.com/remixlab/proscene" TargetMode="External"/><Relationship Id="rId4" Type="http://schemas.openxmlformats.org/officeDocument/2006/relationships/hyperlink" Target="https://processing.org/examples/animatedsprit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2379625" y="2040375"/>
            <a:ext cx="42717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dirty="0" smtClean="0"/>
              <a:t>ANIMIIT</a:t>
            </a:r>
            <a:endParaRPr lang="en" dirty="0"/>
          </a:p>
        </p:txBody>
      </p:sp>
      <p:sp>
        <p:nvSpPr>
          <p:cNvPr id="62" name="Shape 62"/>
          <p:cNvSpPr txBox="1"/>
          <p:nvPr/>
        </p:nvSpPr>
        <p:spPr>
          <a:xfrm>
            <a:off x="3015475" y="3200175"/>
            <a:ext cx="3000000" cy="55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Juan Sebastián Vivero  J</a:t>
            </a:r>
            <a:br>
              <a:rPr lang="en"/>
            </a:br>
            <a:r>
              <a:rPr lang="en"/>
              <a:t>David Julián Gúzman C</a:t>
            </a:r>
            <a:br>
              <a:rPr lang="en"/>
            </a:br>
            <a:endParaRPr lang="en"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225" y="1196125"/>
            <a:ext cx="1875326" cy="25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APLICACIONES A FUTURO</a:t>
            </a:r>
            <a:endParaRPr lang="en" dirty="0"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1052050" y="1545950"/>
            <a:ext cx="6968100" cy="2262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Sniglet"/>
            </a:pPr>
            <a:r>
              <a:rPr lang="en" sz="2400">
                <a:solidFill>
                  <a:srgbClr val="000000"/>
                </a:solidFill>
              </a:rPr>
              <a:t>Todo arrastrable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Lato"/>
            </a:pPr>
            <a:r>
              <a:rPr lang="en" sz="2400">
                <a:solidFill>
                  <a:srgbClr val="000000"/>
                </a:solidFill>
              </a:rPr>
              <a:t>Animaciones en 3D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Lato"/>
            </a:pPr>
            <a:r>
              <a:rPr lang="en" sz="2400">
                <a:solidFill>
                  <a:srgbClr val="000000"/>
                </a:solidFill>
              </a:rPr>
              <a:t>Generación de spritesheets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Lato"/>
            </a:pPr>
            <a:r>
              <a:rPr lang="en" sz="2400">
                <a:solidFill>
                  <a:srgbClr val="000000"/>
                </a:solidFill>
              </a:rPr>
              <a:t>Animación en línea (Futuras versiones de proscene)</a:t>
            </a:r>
          </a:p>
          <a:p>
            <a:pPr lv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150" y="409075"/>
            <a:ext cx="2051700" cy="20187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BIBLIOGRAFIA</a:t>
            </a:r>
            <a:endParaRPr lang="en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962300" y="1397575"/>
            <a:ext cx="7057800" cy="1647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 b="1" u="sng">
                <a:solidFill>
                  <a:schemeClr val="hlink"/>
                </a:solidFill>
                <a:hlinkClick r:id="rId3"/>
              </a:rPr>
              <a:t>https://processing.org/examples/sequential.html</a:t>
            </a:r>
          </a:p>
          <a:p>
            <a:pPr marL="457200" lvl="0" indent="-317500" rtl="0">
              <a:spcBef>
                <a:spcPts val="0"/>
              </a:spcBef>
              <a:buClr>
                <a:srgbClr val="20124D"/>
              </a:buClr>
              <a:buSzPct val="100000"/>
            </a:pPr>
            <a:r>
              <a:rPr lang="en" sz="1400" b="1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https://processing.org/examples/animatedsprite.html</a:t>
            </a:r>
          </a:p>
          <a:p>
            <a:pPr marL="457200" lvl="0" indent="-317500" rtl="0">
              <a:spcBef>
                <a:spcPts val="0"/>
              </a:spcBef>
              <a:buClr>
                <a:srgbClr val="20124D"/>
              </a:buClr>
              <a:buSzPct val="100000"/>
              <a:buFont typeface="Comic Sans MS"/>
            </a:pPr>
            <a:r>
              <a:rPr lang="en" sz="1400" b="1" u="sng">
                <a:solidFill>
                  <a:schemeClr val="hlink"/>
                </a:solidFill>
                <a:hlinkClick r:id="rId5"/>
              </a:rPr>
              <a:t>https://github.com/remixlab/proscene</a:t>
            </a:r>
          </a:p>
          <a:p>
            <a:pPr marL="457200" lvl="0" indent="-317500" rtl="0">
              <a:spcBef>
                <a:spcPts val="0"/>
              </a:spcBef>
              <a:buClr>
                <a:srgbClr val="20124D"/>
              </a:buClr>
              <a:buSzPct val="100000"/>
            </a:pPr>
            <a:r>
              <a:rPr lang="en" sz="1400" b="1" u="sng">
                <a:solidFill>
                  <a:schemeClr val="hlink"/>
                </a:solidFill>
                <a:hlinkClick r:id="rId6"/>
              </a:rPr>
              <a:t>https://unity3d.com/es/learn/tutorials/topics/animation/animation-view?playlist=17099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20124D"/>
                </a:solidFill>
              </a:rPr>
              <a:t/>
            </a:r>
            <a:br>
              <a:rPr lang="en" sz="1400">
                <a:solidFill>
                  <a:srgbClr val="20124D"/>
                </a:solidFill>
              </a:rPr>
            </a:br>
            <a:endParaRPr lang="en" sz="14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7EB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 rot="161729">
            <a:off x="875011" y="1140856"/>
            <a:ext cx="7029878" cy="76013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Tabla de Contenido</a:t>
            </a:r>
            <a:br>
              <a:rPr lang="en"/>
            </a:br>
            <a:endParaRPr lang="en"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861050" y="1219900"/>
            <a:ext cx="6069900" cy="255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Introducción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Marco teórico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Proscene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Antecedentes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Problemática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400">
                <a:solidFill>
                  <a:srgbClr val="000000"/>
                </a:solidFill>
              </a:rPr>
              <a:t>Conclusiones</a:t>
            </a:r>
            <a:r>
              <a:rPr lang="en" sz="1200">
                <a:solidFill>
                  <a:srgbClr val="000000"/>
                </a:solidFill>
              </a:rPr>
              <a:t/>
            </a:r>
            <a:br>
              <a:rPr lang="en" sz="1200">
                <a:solidFill>
                  <a:srgbClr val="000000"/>
                </a:solidFill>
              </a:rPr>
            </a:br>
            <a:endParaRPr lang="en" sz="1200">
              <a:solidFill>
                <a:srgbClr val="000000"/>
              </a:solidFill>
            </a:endParaRPr>
          </a:p>
        </p:txBody>
      </p:sp>
      <p:pic>
        <p:nvPicPr>
          <p:cNvPr id="70" name="Shape 70" descr="jij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250" y="1700500"/>
            <a:ext cx="1837600" cy="159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26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 idx="4294967295"/>
          </p:nvPr>
        </p:nvSpPr>
        <p:spPr>
          <a:xfrm>
            <a:off x="1375575" y="2159000"/>
            <a:ext cx="3692100" cy="1185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7200">
                <a:solidFill>
                  <a:srgbClr val="000000"/>
                </a:solidFill>
              </a:rPr>
              <a:t>¿Qué ES?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subTitle" idx="4294967295"/>
          </p:nvPr>
        </p:nvSpPr>
        <p:spPr>
          <a:xfrm>
            <a:off x="762000" y="3296868"/>
            <a:ext cx="6593700" cy="146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Pretende ser un animador de sprites o imágenes, que sirva de ejemplo en la librería proscene .</a:t>
            </a:r>
            <a:br>
              <a:rPr lang="en" sz="1800">
                <a:solidFill>
                  <a:srgbClr val="FFFFFF"/>
                </a:solidFill>
              </a:rPr>
            </a:br>
            <a:endParaRPr lang="en" sz="1800">
              <a:solidFill>
                <a:srgbClr val="FFFFFF"/>
              </a:solidFill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85088">
            <a:off x="4336355" y="736736"/>
            <a:ext cx="4413123" cy="208515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 rot="161682">
            <a:off x="885569" y="1065781"/>
            <a:ext cx="4938961" cy="76013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PROSCENE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1047075" y="1941600"/>
            <a:ext cx="3943800" cy="229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Se usaron algunas funcionalidades de la nueva API de proscene cómo: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Interpolator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Node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Node P5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InteractiveFrame</a:t>
            </a:r>
            <a:br>
              <a:rPr lang="en" sz="1400"/>
            </a:br>
            <a:endParaRPr lang="en" sz="1400"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475" y="2234700"/>
            <a:ext cx="3396600" cy="2004600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 rot="161682">
            <a:off x="885569" y="1065781"/>
            <a:ext cx="4938961" cy="76013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Antecedentes</a:t>
            </a:r>
            <a:endParaRPr lang="en" sz="4800"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047075" y="1941600"/>
            <a:ext cx="3376800" cy="229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EJemplos de Processing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Animated Sprite (Shifty + Teddy) by James Paterson.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Sequential by James Paterson.</a:t>
            </a:r>
            <a:br>
              <a:rPr lang="en" sz="1400"/>
            </a:br>
            <a:endParaRPr lang="en" sz="140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650" y="30500"/>
            <a:ext cx="4084776" cy="2297700"/>
          </a:xfrm>
          <a:prstGeom prst="irregularSeal2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 l="21330" t="13740" r="10344" b="7020"/>
          <a:stretch/>
        </p:blipFill>
        <p:spPr>
          <a:xfrm rot="589430">
            <a:off x="4569760" y="2748450"/>
            <a:ext cx="3017242" cy="1968389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UNITY Animation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74425" y="1451050"/>
            <a:ext cx="1355700" cy="980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1200">
                <a:solidFill>
                  <a:srgbClr val="000000"/>
                </a:solidFill>
              </a:rPr>
              <a:t>Defense Engine Game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25" y="1284400"/>
            <a:ext cx="6212700" cy="3494700"/>
          </a:xfrm>
          <a:prstGeom prst="horizontalScroll">
            <a:avLst>
              <a:gd name="adj" fmla="val 125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Problemática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962300" y="1450325"/>
            <a:ext cx="5325000" cy="2784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Capacidad de Unir sprites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Realizar animaciones en menor tiempo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Interfaz Intuitiva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Uso del tiempo en la animación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Animación en línea </a:t>
            </a:r>
          </a:p>
        </p:txBody>
      </p:sp>
      <p:pic>
        <p:nvPicPr>
          <p:cNvPr id="106" name="Shape 106" descr="A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375" y="16986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896600" y="1702725"/>
            <a:ext cx="7320300" cy="318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Sniglet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Sprites Separados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Línea de Tiempo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Sniglet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Animaciones semi completas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Sniglet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Interfaz amigable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Uso satisfactorio de proscene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C</a:t>
            </a:r>
            <a:r>
              <a:rPr lang="en" dirty="0" smtClean="0"/>
              <a:t>ONCLUSIONES</a:t>
            </a:r>
            <a:endParaRPr lang="en" dirty="0"/>
          </a:p>
        </p:txBody>
      </p:sp>
      <p:pic>
        <p:nvPicPr>
          <p:cNvPr id="113" name="Shape 113" descr="Learn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675" y="3008300"/>
            <a:ext cx="2017116" cy="1691712"/>
          </a:xfrm>
          <a:prstGeom prst="cloud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LIMITACIONES</a:t>
            </a:r>
            <a:endParaRPr lang="en" dirty="0"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1052050" y="1545950"/>
            <a:ext cx="4606500" cy="220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Sniglet"/>
            </a:pPr>
            <a:r>
              <a:rPr lang="en" sz="2400">
                <a:solidFill>
                  <a:srgbClr val="000000"/>
                </a:solidFill>
              </a:rPr>
              <a:t>Arrastrables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Lato"/>
            </a:pPr>
            <a:r>
              <a:rPr lang="en" sz="2400">
                <a:solidFill>
                  <a:srgbClr val="000000"/>
                </a:solidFill>
              </a:rPr>
              <a:t>Limitación del uso en Z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Sniglet"/>
            </a:pPr>
            <a:r>
              <a:rPr lang="en" sz="2400">
                <a:solidFill>
                  <a:srgbClr val="000000"/>
                </a:solidFill>
              </a:rPr>
              <a:t>Animaciones sin Fondo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Lato"/>
            </a:pPr>
            <a:r>
              <a:rPr lang="en" sz="2400">
                <a:solidFill>
                  <a:srgbClr val="000000"/>
                </a:solidFill>
              </a:rPr>
              <a:t>Ningún sprite puede cubrir otro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08834">
            <a:off x="5757491" y="754429"/>
            <a:ext cx="2787948" cy="2365038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Presentación en pantalla (16:9)</PresentationFormat>
  <Paragraphs>51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Bangers</vt:lpstr>
      <vt:lpstr>Comic Sans MS</vt:lpstr>
      <vt:lpstr>Sniglet</vt:lpstr>
      <vt:lpstr>Arial</vt:lpstr>
      <vt:lpstr>Lato</vt:lpstr>
      <vt:lpstr>Jachimo template</vt:lpstr>
      <vt:lpstr>ANIMIIT</vt:lpstr>
      <vt:lpstr>Tabla de Contenido </vt:lpstr>
      <vt:lpstr>¿Qué ES?</vt:lpstr>
      <vt:lpstr>PROSCENE</vt:lpstr>
      <vt:lpstr>Antecedentes</vt:lpstr>
      <vt:lpstr>UNITY Animation</vt:lpstr>
      <vt:lpstr>Problemática</vt:lpstr>
      <vt:lpstr>CONCLUSIONES</vt:lpstr>
      <vt:lpstr>LIMITACIONES</vt:lpstr>
      <vt:lpstr>APLICACIONES A FUTURO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ANIMIIT</dc:title>
  <cp:lastModifiedBy>David J Cardenas G</cp:lastModifiedBy>
  <cp:revision>1</cp:revision>
  <dcterms:modified xsi:type="dcterms:W3CDTF">2017-11-27T04:40:15Z</dcterms:modified>
</cp:coreProperties>
</file>